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5" r:id="rId3"/>
    <p:sldId id="285" r:id="rId4"/>
    <p:sldId id="286" r:id="rId5"/>
    <p:sldId id="287" r:id="rId6"/>
    <p:sldId id="279" r:id="rId7"/>
    <p:sldId id="280" r:id="rId8"/>
    <p:sldId id="281" r:id="rId9"/>
    <p:sldId id="301" r:id="rId10"/>
    <p:sldId id="299" r:id="rId11"/>
    <p:sldId id="259" r:id="rId12"/>
    <p:sldId id="277" r:id="rId13"/>
    <p:sldId id="289" r:id="rId14"/>
    <p:sldId id="290" r:id="rId15"/>
    <p:sldId id="291" r:id="rId16"/>
    <p:sldId id="292" r:id="rId17"/>
    <p:sldId id="294" r:id="rId18"/>
    <p:sldId id="295" r:id="rId19"/>
    <p:sldId id="296" r:id="rId20"/>
    <p:sldId id="293" r:id="rId21"/>
    <p:sldId id="297" r:id="rId22"/>
    <p:sldId id="298" r:id="rId23"/>
    <p:sldId id="284" r:id="rId24"/>
    <p:sldId id="300" r:id="rId25"/>
    <p:sldId id="283" r:id="rId2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1304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19E193B-3917-4BCE-919B-8626ADB2E73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F38C443-1E51-440D-B27C-C0365E7FC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463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Answer = 1   (based on 1/8 of the octagon in “From all Corners” scaled up by a factor of </a:t>
                </a:r>
                <a:r>
                  <a:rPr lang="en-GB" i="0" smtClean="0">
                    <a:latin typeface="Cambria Math"/>
                  </a:rPr>
                  <a:t>√</a:t>
                </a:r>
                <a:r>
                  <a:rPr lang="en-GB" b="0" i="0" smtClean="0">
                    <a:latin typeface="Cambria Math"/>
                  </a:rPr>
                  <a:t>12</a:t>
                </a:r>
                <a:r>
                  <a:rPr lang="en-GB" dirty="0" smtClean="0"/>
                  <a:t>).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8C443-1E51-440D-B27C-C0365E7FC7E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0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2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45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9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7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87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10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38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0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10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0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6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C0C29-A52A-4CDE-B436-1DC4F3435BF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A1DD-8336-4EC0-97DD-F2B7FC4BA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21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6.png"/><Relationship Id="rId7" Type="http://schemas.openxmlformats.org/officeDocument/2006/relationships/image" Target="../media/image41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5.png"/><Relationship Id="rId4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49.png"/><Relationship Id="rId7" Type="http://schemas.openxmlformats.org/officeDocument/2006/relationships/image" Target="../media/image5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6.png"/><Relationship Id="rId7" Type="http://schemas.openxmlformats.org/officeDocument/2006/relationships/image" Target="../media/image61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3.png"/><Relationship Id="rId7" Type="http://schemas.openxmlformats.org/officeDocument/2006/relationships/image" Target="../media/image60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65.png"/><Relationship Id="rId4" Type="http://schemas.openxmlformats.org/officeDocument/2006/relationships/image" Target="../media/image5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7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70.png"/><Relationship Id="rId5" Type="http://schemas.openxmlformats.org/officeDocument/2006/relationships/image" Target="../media/image32.png"/><Relationship Id="rId10" Type="http://schemas.openxmlformats.org/officeDocument/2006/relationships/image" Target="../media/image69.png"/><Relationship Id="rId9" Type="http://schemas.openxmlformats.org/officeDocument/2006/relationships/image" Target="../media/image6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1.png"/><Relationship Id="rId7" Type="http://schemas.openxmlformats.org/officeDocument/2006/relationships/image" Target="../media/image7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45.png"/><Relationship Id="rId4" Type="http://schemas.openxmlformats.org/officeDocument/2006/relationships/image" Target="../media/image7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Awkward Triangle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76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49316"/>
                <a:ext cx="8229600" cy="506641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GB" dirty="0"/>
                  <a:t>The answer is 1 for all worksheets.</a:t>
                </a:r>
                <a:br>
                  <a:rPr lang="en-GB" dirty="0"/>
                </a:br>
                <a:endParaRPr lang="en-GB" dirty="0"/>
              </a:p>
              <a:p>
                <a:r>
                  <a:rPr lang="en-GB" dirty="0"/>
                  <a:t>Tasks W, X, Y and Z  have angle A &gt;90</a:t>
                </a:r>
                <a:r>
                  <a:rPr lang="en-GB" dirty="0">
                    <a:latin typeface="Calibri"/>
                  </a:rPr>
                  <a:t>⁰ and so cosine A is negative.  This could throw pupils and so should really be given as an extension, given the way the worked solution goes.</a:t>
                </a:r>
              </a:p>
              <a:p>
                <a:r>
                  <a:rPr lang="en-GB" dirty="0">
                    <a:latin typeface="Calibri"/>
                  </a:rPr>
                  <a:t>If calculators are allowed (to speed the task up, say) then there is no real problem.</a:t>
                </a:r>
              </a:p>
              <a:p>
                <a:r>
                  <a:rPr lang="en-GB" dirty="0">
                    <a:latin typeface="Calibri"/>
                  </a:rPr>
                  <a:t>Tasks W, X, Y and Z are tasks E, K, I and J, respectively, with sides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>
                    <a:latin typeface="Calibri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dirty="0">
                    <a:latin typeface="Calibri"/>
                  </a:rPr>
                  <a:t> swapped over.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49316"/>
                <a:ext cx="8229600" cy="5066414"/>
              </a:xfrm>
              <a:blipFill>
                <a:blip r:embed="rId2"/>
                <a:stretch>
                  <a:fillRect l="-1704" t="-2527" r="-5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8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08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8308" y="1619250"/>
            <a:ext cx="3992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What’s the exact area of this triangle?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264420" y="669025"/>
            <a:ext cx="3984230" cy="5845600"/>
            <a:chOff x="3883420" y="1107175"/>
            <a:chExt cx="3984230" cy="5845600"/>
          </a:xfrm>
        </p:grpSpPr>
        <p:sp>
          <p:nvSpPr>
            <p:cNvPr id="4" name="Isosceles Triangle 3"/>
            <p:cNvSpPr/>
            <p:nvPr/>
          </p:nvSpPr>
          <p:spPr>
            <a:xfrm>
              <a:off x="3883420" y="1107175"/>
              <a:ext cx="3984230" cy="4842440"/>
            </a:xfrm>
            <a:prstGeom prst="triangle">
              <a:avLst>
                <a:gd name="adj" fmla="val 41154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/>
          <p:cNvSpPr txBox="1"/>
          <p:nvPr/>
        </p:nvSpPr>
        <p:spPr>
          <a:xfrm>
            <a:off x="7147879" y="468970"/>
            <a:ext cx="184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401" y="3275463"/>
            <a:ext cx="2175003" cy="2200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0" y="6488668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213102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901566" y="174059"/>
            <a:ext cx="4133250" cy="6509882"/>
            <a:chOff x="4676369" y="-225807"/>
            <a:chExt cx="4133250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133250" cy="5710149"/>
              <a:chOff x="7005" y="701365"/>
              <a:chExt cx="4133250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1365"/>
                <a:ext cx="3872368" cy="2960396"/>
                <a:chOff x="267887" y="701365"/>
                <a:chExt cx="3872368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642266" y="2933068"/>
                      <a:ext cx="718595" cy="7387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2266" y="2933068"/>
                      <a:ext cx="718595" cy="73879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654690" y="766483"/>
                      <a:ext cx="564705" cy="7408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54690" y="766483"/>
                      <a:ext cx="564705" cy="740844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42069" y="1977827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𝟒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42069" y="1977827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22832" y="174059"/>
            <a:ext cx="4046712" cy="6509882"/>
            <a:chOff x="7005" y="-225807"/>
            <a:chExt cx="4046712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046712" cy="5710149"/>
              <a:chOff x="7005" y="701365"/>
              <a:chExt cx="4046712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785830" cy="2740655"/>
                <a:chOff x="267887" y="701365"/>
                <a:chExt cx="3785830" cy="274065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571158" y="2926050"/>
                      <a:ext cx="564705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71158" y="2926050"/>
                      <a:ext cx="564705" cy="44268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568545" y="1143903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𝟏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8545" y="1143903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476219" y="1798515"/>
                      <a:ext cx="718594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476219" y="1798515"/>
                      <a:ext cx="718594" cy="436402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412100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054692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47879" y="40938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30288" y="40938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202939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3800" y="177703"/>
            <a:ext cx="4169544" cy="6509882"/>
            <a:chOff x="4676369" y="-225807"/>
            <a:chExt cx="4169544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223"/>
              <a:ext cx="4169544" cy="5710852"/>
              <a:chOff x="7005" y="700662"/>
              <a:chExt cx="4169544" cy="5710852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0662"/>
                <a:ext cx="3908662" cy="2961100"/>
                <a:chOff x="267887" y="700662"/>
                <a:chExt cx="3908662" cy="2961100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641753" y="2933582"/>
                      <a:ext cx="718594" cy="73776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𝟑𝟎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1753" y="2933582"/>
                      <a:ext cx="718594" cy="737766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576206" y="691077"/>
                      <a:ext cx="718595" cy="73776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76206" y="691077"/>
                      <a:ext cx="718595" cy="737766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675995" y="1875460"/>
                      <a:ext cx="564705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𝟔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75995" y="1875460"/>
                      <a:ext cx="564705" cy="43640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9368" y="170880"/>
            <a:ext cx="4046713" cy="6509882"/>
            <a:chOff x="7005" y="-225807"/>
            <a:chExt cx="4046713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046713" cy="5710149"/>
              <a:chOff x="7005" y="701365"/>
              <a:chExt cx="4046713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785831" cy="3028635"/>
                <a:chOff x="267887" y="701365"/>
                <a:chExt cx="3785831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2780" y="3000794"/>
                      <a:ext cx="71859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𝟕𝟖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2780" y="3000794"/>
                      <a:ext cx="718595" cy="739818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558641" y="780643"/>
                      <a:ext cx="564706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58641" y="780643"/>
                      <a:ext cx="564706" cy="739818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476220" y="1798514"/>
                      <a:ext cx="718594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476220" y="1798514"/>
                      <a:ext cx="718594" cy="436402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98452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041044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62306" y="4093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19869" y="40938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294453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60392" y="180857"/>
            <a:ext cx="4476106" cy="6509882"/>
            <a:chOff x="4676369" y="-225807"/>
            <a:chExt cx="4476106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224"/>
              <a:ext cx="4476106" cy="5710851"/>
              <a:chOff x="7005" y="700663"/>
              <a:chExt cx="4476106" cy="5710851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0663"/>
                <a:ext cx="4215224" cy="3111227"/>
                <a:chOff x="267887" y="700663"/>
                <a:chExt cx="4215224" cy="3111227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565834" y="3005740"/>
                      <a:ext cx="872483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𝟏𝟕𝟎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𝟏𝟎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5834" y="3005740"/>
                      <a:ext cx="872483" cy="739818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577233" y="690051"/>
                      <a:ext cx="718594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77233" y="690051"/>
                      <a:ext cx="718594" cy="739818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52333" y="1645237"/>
                      <a:ext cx="718595" cy="74296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52333" y="1645237"/>
                      <a:ext cx="718595" cy="74296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7814" y="186082"/>
            <a:ext cx="4201535" cy="6509882"/>
            <a:chOff x="7005" y="-225807"/>
            <a:chExt cx="4201535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201535" cy="5710149"/>
              <a:chOff x="7005" y="701365"/>
              <a:chExt cx="4201535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940653" cy="3028635"/>
                <a:chOff x="267887" y="701365"/>
                <a:chExt cx="3940653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4352" y="2999223"/>
                      <a:ext cx="718594" cy="74296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4352" y="2999223"/>
                      <a:ext cx="718594" cy="742960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256186" y="780677"/>
                      <a:ext cx="872482" cy="7397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256186" y="780677"/>
                      <a:ext cx="872482" cy="739754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704845" y="1718428"/>
                      <a:ext cx="564706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04845" y="1718428"/>
                      <a:ext cx="564706" cy="442685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59902" y="40938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33494" y="4093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112089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62477" y="192421"/>
            <a:ext cx="4471937" cy="6509882"/>
            <a:chOff x="4676369" y="-225807"/>
            <a:chExt cx="4471937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471937" cy="5710149"/>
              <a:chOff x="7005" y="701365"/>
              <a:chExt cx="4471937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1365"/>
                <a:ext cx="4211055" cy="2960396"/>
                <a:chOff x="267887" y="701365"/>
                <a:chExt cx="4211055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491071" y="3084263"/>
                      <a:ext cx="718595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91071" y="3084263"/>
                      <a:ext cx="718595" cy="43640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654690" y="766483"/>
                      <a:ext cx="564705" cy="7408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54690" y="766483"/>
                      <a:ext cx="564705" cy="740844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50248" y="1647319"/>
                      <a:ext cx="718595" cy="7387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50248" y="1647319"/>
                      <a:ext cx="718595" cy="73879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0217" y="180031"/>
            <a:ext cx="4010422" cy="6509882"/>
            <a:chOff x="7005" y="-225807"/>
            <a:chExt cx="4010422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010422" cy="5710149"/>
              <a:chOff x="7005" y="701365"/>
              <a:chExt cx="4010422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749540" cy="3028635"/>
                <a:chOff x="267887" y="701365"/>
                <a:chExt cx="3749540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2780" y="3000794"/>
                      <a:ext cx="71859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𝟖𝟗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2780" y="3000794"/>
                      <a:ext cx="718595" cy="739818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607212" y="900516"/>
                      <a:ext cx="396262" cy="6685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07212" y="900516"/>
                      <a:ext cx="396262" cy="668516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619241" y="1977827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𝟓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19241" y="1977827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53490" y="40938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14258" y="40938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177612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95594" y="186854"/>
            <a:ext cx="4065879" cy="6509882"/>
            <a:chOff x="4676369" y="-225807"/>
            <a:chExt cx="4065879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065879" cy="5710149"/>
              <a:chOff x="7005" y="701365"/>
              <a:chExt cx="4065879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63167" y="701365"/>
                <a:ext cx="4009717" cy="2960396"/>
                <a:chOff x="63167" y="701365"/>
                <a:chExt cx="4009717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35833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438477" y="2932138"/>
                      <a:ext cx="718594" cy="74065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𝟏𝟕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38477" y="2932138"/>
                      <a:ext cx="718594" cy="74065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419282" y="993775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𝟏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19282" y="993775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537353" y="1840483"/>
                      <a:ext cx="396262" cy="67480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537353" y="1840483"/>
                      <a:ext cx="396262" cy="67480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8809" y="171439"/>
            <a:ext cx="4197399" cy="6509882"/>
            <a:chOff x="7005" y="-225807"/>
            <a:chExt cx="4197399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197399" cy="5710149"/>
              <a:chOff x="7005" y="701365"/>
              <a:chExt cx="4197399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936517" cy="3028635"/>
                <a:chOff x="267887" y="701365"/>
                <a:chExt cx="3936517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566349" y="2923337"/>
                      <a:ext cx="872483" cy="7408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𝟏𝟐𝟐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6349" y="2923337"/>
                      <a:ext cx="872483" cy="740844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329989" y="704725"/>
                      <a:ext cx="718595" cy="73776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329989" y="704725"/>
                      <a:ext cx="718595" cy="737766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626905" y="1798514"/>
                      <a:ext cx="718595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26905" y="1798514"/>
                      <a:ext cx="718595" cy="436402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466692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109284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68718" y="4093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26281" y="40938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402492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61964" y="179286"/>
            <a:ext cx="4472963" cy="6509882"/>
            <a:chOff x="4676369" y="-225807"/>
            <a:chExt cx="4472963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472963" cy="5710149"/>
              <a:chOff x="7005" y="701365"/>
              <a:chExt cx="4472963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1365"/>
                <a:ext cx="4212081" cy="2960396"/>
                <a:chOff x="267887" y="701365"/>
                <a:chExt cx="4212081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643293" y="2932042"/>
                      <a:ext cx="718594" cy="7408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𝟐𝟒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3293" y="2932042"/>
                      <a:ext cx="718594" cy="740844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654177" y="766996"/>
                      <a:ext cx="56470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54177" y="766996"/>
                      <a:ext cx="564705" cy="739818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50761" y="1646806"/>
                      <a:ext cx="71859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50761" y="1646806"/>
                      <a:ext cx="718595" cy="739818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7207" y="186689"/>
            <a:ext cx="4202143" cy="6509882"/>
            <a:chOff x="7005" y="-225807"/>
            <a:chExt cx="4202143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202143" cy="5710149"/>
              <a:chOff x="7005" y="701365"/>
              <a:chExt cx="4202143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941261" cy="3028635"/>
                <a:chOff x="267887" y="701365"/>
                <a:chExt cx="3941261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2781" y="3000794"/>
                      <a:ext cx="718594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2781" y="3000794"/>
                      <a:ext cx="718594" cy="739818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410074" y="780067"/>
                      <a:ext cx="564706" cy="74097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10074" y="780067"/>
                      <a:ext cx="564706" cy="740972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705453" y="1872320"/>
                      <a:ext cx="564705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05453" y="1872320"/>
                      <a:ext cx="564705" cy="442685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 rot="16200000">
            <a:off x="3961505" y="40938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9" name="TextBox 28"/>
          <p:cNvSpPr txBox="1"/>
          <p:nvPr/>
        </p:nvSpPr>
        <p:spPr>
          <a:xfrm rot="16200000">
            <a:off x="8639906" y="4093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1" name="Rectangle 30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35985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75612" y="179286"/>
            <a:ext cx="4472963" cy="6509882"/>
            <a:chOff x="4676369" y="-225807"/>
            <a:chExt cx="4472963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472963" cy="5710149"/>
              <a:chOff x="7005" y="701365"/>
              <a:chExt cx="4472963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1365"/>
                <a:ext cx="4212081" cy="2960396"/>
                <a:chOff x="267887" y="701365"/>
                <a:chExt cx="4212081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491071" y="3084263"/>
                      <a:ext cx="718595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𝟏𝟐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91071" y="3084263"/>
                      <a:ext cx="718595" cy="43640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654177" y="766996"/>
                      <a:ext cx="56470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54177" y="766996"/>
                      <a:ext cx="564705" cy="739818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50761" y="1646806"/>
                      <a:ext cx="71859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50761" y="1646806"/>
                      <a:ext cx="718595" cy="739818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23865" y="180031"/>
            <a:ext cx="4010422" cy="6509882"/>
            <a:chOff x="7005" y="-225807"/>
            <a:chExt cx="4010422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010422" cy="5710149"/>
              <a:chOff x="7005" y="701365"/>
              <a:chExt cx="4010422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3749540" cy="3028635"/>
                <a:chOff x="267887" y="701365"/>
                <a:chExt cx="3749540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565836" y="2923850"/>
                      <a:ext cx="872483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𝟏𝟖𝟏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5836" y="2923850"/>
                      <a:ext cx="872483" cy="739818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1608238" y="899490"/>
                      <a:ext cx="396262" cy="67056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08238" y="899490"/>
                      <a:ext cx="396262" cy="670568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3619241" y="1977827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𝟓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19241" y="1977827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30246" y="40938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11052" y="4093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37558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F0A0A5-4518-47F3-A858-FD9AD82134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208" y="1619250"/>
            <a:ext cx="3992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What’s the exact area of this triangle?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007370" y="669025"/>
            <a:ext cx="3984230" cy="5845600"/>
            <a:chOff x="3883420" y="1107175"/>
            <a:chExt cx="3984230" cy="5845600"/>
          </a:xfrm>
        </p:grpSpPr>
        <p:sp>
          <p:nvSpPr>
            <p:cNvPr id="12" name="Isosceles Triangle 11"/>
            <p:cNvSpPr/>
            <p:nvPr/>
          </p:nvSpPr>
          <p:spPr>
            <a:xfrm>
              <a:off x="3883420" y="1107175"/>
              <a:ext cx="3984230" cy="4842440"/>
            </a:xfrm>
            <a:prstGeom prst="triangle">
              <a:avLst>
                <a:gd name="adj" fmla="val 41154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7147879" y="468970"/>
            <a:ext cx="184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401" y="3275463"/>
            <a:ext cx="2175003" cy="2200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36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620743" y="175098"/>
            <a:ext cx="4328108" cy="6509882"/>
            <a:chOff x="4676369" y="-225807"/>
            <a:chExt cx="4328108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4328108" cy="5710149"/>
              <a:chOff x="7005" y="701365"/>
              <a:chExt cx="4328108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67887" y="701365"/>
                <a:ext cx="4067226" cy="2960396"/>
                <a:chOff x="267887" y="701365"/>
                <a:chExt cx="4067226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642779" y="2932555"/>
                      <a:ext cx="718595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2779" y="2932555"/>
                      <a:ext cx="718595" cy="739818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1568545" y="1021071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𝟐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8545" y="1021071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3798556" y="1839457"/>
                      <a:ext cx="396262" cy="67685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798556" y="1839457"/>
                      <a:ext cx="396262" cy="67685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6180" y="187716"/>
            <a:ext cx="4101448" cy="6509882"/>
            <a:chOff x="7005" y="-225807"/>
            <a:chExt cx="4101448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23639"/>
              <a:ext cx="4101448" cy="5760436"/>
              <a:chOff x="7005" y="651078"/>
              <a:chExt cx="4101448" cy="5760436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651078"/>
                <a:ext cx="3840566" cy="3078922"/>
                <a:chOff x="267887" y="651078"/>
                <a:chExt cx="3840566" cy="3078922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3197" y="3000377"/>
                      <a:ext cx="718595" cy="74065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𝟏𝟕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3197" y="3000377"/>
                      <a:ext cx="718595" cy="740652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3604758" y="1859701"/>
                      <a:ext cx="564705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04758" y="1859701"/>
                      <a:ext cx="564705" cy="44268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1454061" y="638864"/>
                      <a:ext cx="718595" cy="74302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54061" y="638864"/>
                      <a:ext cx="718595" cy="743024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39864" y="4093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43112" y="40938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189614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7814" y="186082"/>
            <a:ext cx="4347856" cy="6509882"/>
            <a:chOff x="7005" y="-225807"/>
            <a:chExt cx="4347856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347856" cy="5710149"/>
              <a:chOff x="7005" y="701365"/>
              <a:chExt cx="4347856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4086974" cy="3028635"/>
                <a:chOff x="267887" y="701365"/>
                <a:chExt cx="4086974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644352" y="2999223"/>
                      <a:ext cx="718594" cy="74296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𝟔𝟓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44352" y="2999223"/>
                      <a:ext cx="718594" cy="742960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3548743" y="1685116"/>
                      <a:ext cx="872482" cy="7397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548743" y="1685116"/>
                      <a:ext cx="872482" cy="739754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1684415" y="907364"/>
                      <a:ext cx="564706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684415" y="907364"/>
                      <a:ext cx="564706" cy="442685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916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945508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11812" y="40938"/>
            <a:ext cx="4251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19869" y="40938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839415" y="186689"/>
            <a:ext cx="4154457" cy="6509882"/>
            <a:chOff x="7005" y="-225807"/>
            <a:chExt cx="4154457" cy="6509882"/>
          </a:xfrm>
        </p:grpSpPr>
        <p:grpSp>
          <p:nvGrpSpPr>
            <p:cNvPr id="32" name="Group 31"/>
            <p:cNvGrpSpPr/>
            <p:nvPr/>
          </p:nvGrpSpPr>
          <p:grpSpPr>
            <a:xfrm>
              <a:off x="7005" y="573926"/>
              <a:ext cx="4154457" cy="5710149"/>
              <a:chOff x="7005" y="701365"/>
              <a:chExt cx="4154457" cy="5710149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40" name="TextBox 39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76815" y="701365"/>
                <a:ext cx="4084647" cy="3028635"/>
                <a:chOff x="76815" y="701365"/>
                <a:chExt cx="4084647" cy="3028635"/>
              </a:xfrm>
            </p:grpSpPr>
            <p:sp>
              <p:nvSpPr>
                <p:cNvPr id="36" name="Isosceles Triangle 35"/>
                <p:cNvSpPr/>
                <p:nvPr/>
              </p:nvSpPr>
              <p:spPr>
                <a:xfrm rot="16200000">
                  <a:off x="371986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TextBox 36"/>
                    <p:cNvSpPr txBox="1"/>
                    <p:nvPr/>
                  </p:nvSpPr>
                  <p:spPr>
                    <a:xfrm rot="16200000">
                      <a:off x="1451709" y="3000794"/>
                      <a:ext cx="718594" cy="73981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37" name="TextBox 3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51709" y="3000794"/>
                      <a:ext cx="718594" cy="739818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 rot="16200000">
                      <a:off x="3508623" y="1656614"/>
                      <a:ext cx="564706" cy="74097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508623" y="1656614"/>
                      <a:ext cx="564706" cy="740972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9" name="TextBox 38"/>
                    <p:cNvSpPr txBox="1"/>
                    <p:nvPr/>
                  </p:nvSpPr>
                  <p:spPr>
                    <a:xfrm rot="16200000">
                      <a:off x="1500904" y="895679"/>
                      <a:ext cx="564705" cy="44268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39" name="TextBox 3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00904" y="895679"/>
                      <a:ext cx="564705" cy="442685"/>
                    </a:xfrm>
                    <a:prstGeom prst="rect">
                      <a:avLst/>
                    </a:prstGeom>
                    <a:blipFill rotWithShape="1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33" name="TextBox 32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81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95594" y="186854"/>
            <a:ext cx="3815478" cy="6509882"/>
            <a:chOff x="4676369" y="-225807"/>
            <a:chExt cx="3815478" cy="6509882"/>
          </a:xfrm>
        </p:grpSpPr>
        <p:grpSp>
          <p:nvGrpSpPr>
            <p:cNvPr id="14" name="Group 13"/>
            <p:cNvGrpSpPr/>
            <p:nvPr/>
          </p:nvGrpSpPr>
          <p:grpSpPr>
            <a:xfrm>
              <a:off x="4676369" y="573926"/>
              <a:ext cx="3815478" cy="5710149"/>
              <a:chOff x="7005" y="701365"/>
              <a:chExt cx="3815478" cy="5710149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63167" y="701365"/>
                <a:ext cx="3759316" cy="2960396"/>
                <a:chOff x="63167" y="701365"/>
                <a:chExt cx="3759316" cy="2960396"/>
              </a:xfrm>
            </p:grpSpPr>
            <p:sp>
              <p:nvSpPr>
                <p:cNvPr id="17" name="Isosceles Triangle 16"/>
                <p:cNvSpPr/>
                <p:nvPr/>
              </p:nvSpPr>
              <p:spPr>
                <a:xfrm rot="16200000">
                  <a:off x="35833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 rot="16200000">
                      <a:off x="1438477" y="2932138"/>
                      <a:ext cx="718594" cy="74065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𝟏𝟕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8" name="TextBox 1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438477" y="2932138"/>
                      <a:ext cx="718594" cy="74065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 rot="16200000">
                      <a:off x="3424297" y="1871637"/>
                      <a:ext cx="39626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000" b="1" i="1" smtClean="0">
                                <a:latin typeface="Cambria Math"/>
                              </a:rPr>
                              <m:t>𝟏</m:t>
                            </m:r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424297" y="1871637"/>
                      <a:ext cx="396262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 rot="16200000">
                      <a:off x="1511863" y="791622"/>
                      <a:ext cx="396262" cy="67480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11863" y="791622"/>
                      <a:ext cx="396262" cy="67480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3" name="TextBox 22"/>
            <p:cNvSpPr txBox="1"/>
            <p:nvPr/>
          </p:nvSpPr>
          <p:spPr>
            <a:xfrm rot="16200000">
              <a:off x="4224017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8809" y="171439"/>
            <a:ext cx="4329647" cy="6509882"/>
            <a:chOff x="7005" y="-225807"/>
            <a:chExt cx="4329647" cy="6509882"/>
          </a:xfrm>
        </p:grpSpPr>
        <p:grpSp>
          <p:nvGrpSpPr>
            <p:cNvPr id="13" name="Group 12"/>
            <p:cNvGrpSpPr/>
            <p:nvPr/>
          </p:nvGrpSpPr>
          <p:grpSpPr>
            <a:xfrm>
              <a:off x="7005" y="573926"/>
              <a:ext cx="4329647" cy="5710149"/>
              <a:chOff x="7005" y="701365"/>
              <a:chExt cx="4329647" cy="571014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7005" y="2962164"/>
                <a:ext cx="2158449" cy="3449350"/>
                <a:chOff x="7005" y="2962164"/>
                <a:chExt cx="2158449" cy="344935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 rot="16200000">
                  <a:off x="-1323328" y="4292497"/>
                  <a:ext cx="31838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Awkward Triangle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 rot="16200000">
                  <a:off x="97157" y="4343217"/>
                  <a:ext cx="2936265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What’s the exact area of this triangle?</a:t>
                  </a: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267887" y="701365"/>
                <a:ext cx="4068765" cy="3028635"/>
                <a:chOff x="267887" y="701365"/>
                <a:chExt cx="4068765" cy="3028635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 rot="16200000">
                  <a:off x="563058" y="406194"/>
                  <a:ext cx="2740655" cy="3330997"/>
                </a:xfrm>
                <a:prstGeom prst="triangle">
                  <a:avLst>
                    <a:gd name="adj" fmla="val 41154"/>
                  </a:avLst>
                </a:prstGeom>
                <a:solidFill>
                  <a:srgbClr val="FFFF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 rot="16200000">
                      <a:off x="1566349" y="2923337"/>
                      <a:ext cx="872483" cy="7408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𝟏𝟐𝟐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66349" y="2923337"/>
                      <a:ext cx="872483" cy="740844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 rot="16200000">
                      <a:off x="3608471" y="1626284"/>
                      <a:ext cx="718595" cy="73776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3608471" y="1626284"/>
                      <a:ext cx="718595" cy="737766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 rot="16200000">
                      <a:off x="1505847" y="873802"/>
                      <a:ext cx="718595" cy="43640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</m:oMath>
                        </m:oMathPara>
                      </a14:m>
                      <a:endParaRPr lang="en-GB" sz="2000" b="1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505847" y="873802"/>
                      <a:ext cx="718595" cy="436402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4" name="TextBox 23"/>
            <p:cNvSpPr txBox="1"/>
            <p:nvPr/>
          </p:nvSpPr>
          <p:spPr>
            <a:xfrm rot="16200000">
              <a:off x="-399783" y="526777"/>
              <a:ext cx="184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466692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109284" y="4107992"/>
            <a:ext cx="1607820" cy="162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 rot="16200000">
            <a:off x="3959100" y="40938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8623075" y="40938"/>
            <a:ext cx="3449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Z</a:t>
            </a:r>
          </a:p>
        </p:txBody>
      </p:sp>
      <p:sp>
        <p:nvSpPr>
          <p:cNvPr id="29" name="Rectangle 28"/>
          <p:cNvSpPr/>
          <p:nvPr/>
        </p:nvSpPr>
        <p:spPr>
          <a:xfrm rot="16200000">
            <a:off x="3790514" y="6084516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  <p:sp>
        <p:nvSpPr>
          <p:cNvPr id="30" name="Rectangle 29"/>
          <p:cNvSpPr/>
          <p:nvPr/>
        </p:nvSpPr>
        <p:spPr>
          <a:xfrm rot="16200000">
            <a:off x="8496685" y="6084515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SIC_38</a:t>
            </a:r>
          </a:p>
        </p:txBody>
      </p:sp>
    </p:spTree>
    <p:extLst>
      <p:ext uri="{BB962C8B-B14F-4D97-AF65-F5344CB8AC3E}">
        <p14:creationId xmlns:p14="http://schemas.microsoft.com/office/powerpoint/2010/main" val="72741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313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47" y="927100"/>
            <a:ext cx="9148747" cy="417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4811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00" y="68240"/>
            <a:ext cx="4886325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974" y="68240"/>
            <a:ext cx="2447925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26" y="4346742"/>
            <a:ext cx="30575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603" y="3459847"/>
            <a:ext cx="4886325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52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4472" y="1196162"/>
                <a:ext cx="4501190" cy="5207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One approach: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Use the Cosine Rule to determine angle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: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/>
                        </a:rPr>
                        <m:t>−2</m:t>
                      </m:r>
                      <m:r>
                        <a:rPr lang="en-GB" sz="2800" b="0" i="1" smtClean="0">
                          <a:latin typeface="Cambria Math"/>
                        </a:rPr>
                        <m:t>𝑏𝑐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Then use the formula for the area of a triangle: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𝐴𝑟𝑒𝑎</m:t>
                      </m:r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2800" b="0" i="1" smtClean="0">
                          <a:latin typeface="Cambria Math"/>
                        </a:rPr>
                        <m:t>𝑏𝑐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72" y="1196162"/>
                <a:ext cx="4501190" cy="5207836"/>
              </a:xfrm>
              <a:prstGeom prst="rect">
                <a:avLst/>
              </a:prstGeom>
              <a:blipFill rotWithShape="1">
                <a:blip r:embed="rId3"/>
                <a:stretch>
                  <a:fillRect l="-2846" t="-1170" r="-2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5007370" y="669025"/>
            <a:ext cx="3984230" cy="5845600"/>
            <a:chOff x="3883420" y="1107175"/>
            <a:chExt cx="3984230" cy="5845600"/>
          </a:xfrm>
        </p:grpSpPr>
        <p:sp>
          <p:nvSpPr>
            <p:cNvPr id="12" name="Isosceles Triangle 11"/>
            <p:cNvSpPr/>
            <p:nvPr/>
          </p:nvSpPr>
          <p:spPr>
            <a:xfrm>
              <a:off x="3883420" y="1107175"/>
              <a:ext cx="3984230" cy="4842440"/>
            </a:xfrm>
            <a:prstGeom prst="triangle">
              <a:avLst>
                <a:gd name="adj" fmla="val 41154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7147879" y="468970"/>
            <a:ext cx="184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661880" y="4831309"/>
            <a:ext cx="1181036" cy="1331864"/>
            <a:chOff x="4661880" y="4831309"/>
            <a:chExt cx="1181036" cy="1331864"/>
          </a:xfrm>
        </p:grpSpPr>
        <p:sp>
          <p:nvSpPr>
            <p:cNvPr id="2" name="Arc 1"/>
            <p:cNvSpPr/>
            <p:nvPr/>
          </p:nvSpPr>
          <p:spPr>
            <a:xfrm>
              <a:off x="4661880" y="4831309"/>
              <a:ext cx="1181036" cy="1331864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5143214" y="4964134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3214" y="4964134"/>
                  <a:ext cx="497572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6480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863" y="1196162"/>
                <a:ext cx="6651584" cy="4391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15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=3+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−2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e>
                    </m:rad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Area is given by: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sz="2400" b="0" dirty="0"/>
                  <a:t>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𝐴𝑟𝑒𝑎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b="1" i="1" dirty="0" smtClean="0">
                        <a:latin typeface="Cambria Math"/>
                      </a:rPr>
                      <m:t>=</m:t>
                    </m:r>
                    <m:r>
                      <a:rPr lang="en-GB" sz="3600" b="1" i="1" dirty="0" smtClean="0">
                        <a:latin typeface="Cambria Math"/>
                      </a:rPr>
                      <m:t>𝟏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3" y="1196162"/>
                <a:ext cx="6651584" cy="4391010"/>
              </a:xfrm>
              <a:prstGeom prst="rect">
                <a:avLst/>
              </a:prstGeom>
              <a:blipFill rotWithShape="1">
                <a:blip r:embed="rId3"/>
                <a:stretch>
                  <a:fillRect l="-14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6766451" y="252291"/>
            <a:ext cx="2218307" cy="3178831"/>
            <a:chOff x="5007370" y="669025"/>
            <a:chExt cx="3984230" cy="5709396"/>
          </a:xfrm>
        </p:grpSpPr>
        <p:grpSp>
          <p:nvGrpSpPr>
            <p:cNvPr id="11" name="Group 10"/>
            <p:cNvGrpSpPr/>
            <p:nvPr/>
          </p:nvGrpSpPr>
          <p:grpSpPr>
            <a:xfrm>
              <a:off x="5007370" y="669025"/>
              <a:ext cx="3984230" cy="5709396"/>
              <a:chOff x="3883420" y="1107175"/>
              <a:chExt cx="3984230" cy="5709396"/>
            </a:xfrm>
          </p:grpSpPr>
          <p:sp>
            <p:nvSpPr>
              <p:cNvPr id="12" name="Isosceles Triangle 11"/>
              <p:cNvSpPr/>
              <p:nvPr/>
            </p:nvSpPr>
            <p:spPr>
              <a:xfrm>
                <a:off x="3883420" y="1107175"/>
                <a:ext cx="3984230" cy="4842440"/>
              </a:xfrm>
              <a:prstGeom prst="triangle">
                <a:avLst>
                  <a:gd name="adj" fmla="val 41154"/>
                </a:avLst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114800" y="2971800"/>
                    <a:ext cx="729103" cy="53655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oMath>
                      </m:oMathPara>
                    </a14:m>
                    <a:endParaRPr lang="en-GB" sz="12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14800" y="2971800"/>
                    <a:ext cx="729103" cy="53655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6686550" y="2876549"/>
                    <a:ext cx="881697" cy="86350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6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oMath>
                      </m:oMathPara>
                    </a14:m>
                    <a:endParaRPr lang="en-GB" sz="1200" dirty="0"/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86550" y="2876549"/>
                    <a:ext cx="881697" cy="863501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5552721" y="5949616"/>
                    <a:ext cx="881697" cy="8669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oMath>
                      </m:oMathPara>
                    </a14:m>
                    <a:endParaRPr lang="en-GB" sz="1200" dirty="0"/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52721" y="5949616"/>
                    <a:ext cx="881697" cy="86695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266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5079229" y="4985463"/>
                  <a:ext cx="573287" cy="49750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9229" y="4985463"/>
                  <a:ext cx="573287" cy="49750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Arc 1"/>
          <p:cNvSpPr/>
          <p:nvPr/>
        </p:nvSpPr>
        <p:spPr>
          <a:xfrm>
            <a:off x="6587881" y="2616195"/>
            <a:ext cx="590518" cy="665932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478677" y="4549558"/>
                <a:ext cx="380219" cy="37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8677" y="4549558"/>
                <a:ext cx="380219" cy="37137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2511188" y="3189774"/>
            <a:ext cx="2388358" cy="75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782724" y="4761566"/>
            <a:ext cx="1459127" cy="75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3" name="Group 32"/>
          <p:cNvGrpSpPr/>
          <p:nvPr/>
        </p:nvGrpSpPr>
        <p:grpSpPr>
          <a:xfrm>
            <a:off x="7613874" y="3589406"/>
            <a:ext cx="853161" cy="2229042"/>
            <a:chOff x="7613874" y="3589406"/>
            <a:chExt cx="853161" cy="2229042"/>
          </a:xfrm>
        </p:grpSpPr>
        <p:grpSp>
          <p:nvGrpSpPr>
            <p:cNvPr id="31" name="Group 30"/>
            <p:cNvGrpSpPr/>
            <p:nvPr/>
          </p:nvGrpSpPr>
          <p:grpSpPr>
            <a:xfrm>
              <a:off x="7613874" y="3589406"/>
              <a:ext cx="853161" cy="2229042"/>
              <a:chOff x="7613874" y="3589406"/>
              <a:chExt cx="853161" cy="2229042"/>
            </a:xfrm>
          </p:grpSpPr>
          <p:sp>
            <p:nvSpPr>
              <p:cNvPr id="26" name="Isosceles Triangle 25"/>
              <p:cNvSpPr/>
              <p:nvPr/>
            </p:nvSpPr>
            <p:spPr>
              <a:xfrm>
                <a:off x="7817347" y="3589406"/>
                <a:ext cx="649688" cy="1897547"/>
              </a:xfrm>
              <a:prstGeom prst="triangle">
                <a:avLst>
                  <a:gd name="adj" fmla="val 100000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Arc 26"/>
              <p:cNvSpPr/>
              <p:nvPr/>
            </p:nvSpPr>
            <p:spPr>
              <a:xfrm>
                <a:off x="7627401" y="5143347"/>
                <a:ext cx="590518" cy="665932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7861987" y="5169234"/>
                    <a:ext cx="2990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6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sz="1600" dirty="0"/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61987" y="5169234"/>
                    <a:ext cx="299058" cy="338554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7975973" y="5479894"/>
                    <a:ext cx="344966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600" b="0" i="1" dirty="0" smtClean="0">
                              <a:latin typeface="Cambria Math"/>
                            </a:rPr>
                            <m:t>1</m:t>
                          </m:r>
                        </m:oMath>
                      </m:oMathPara>
                    </a14:m>
                    <a:endParaRPr lang="en-GB" sz="1600" dirty="0"/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75973" y="5479894"/>
                    <a:ext cx="344966" cy="338554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7613874" y="4379788"/>
                    <a:ext cx="479747" cy="37260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en-GB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dirty="0" smtClean="0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</m:oMath>
                      </m:oMathPara>
                    </a14:m>
                    <a:endParaRPr lang="en-GB" sz="1600" dirty="0"/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13874" y="4379788"/>
                    <a:ext cx="479747" cy="372603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2" name="Rectangle 31"/>
            <p:cNvSpPr/>
            <p:nvPr/>
          </p:nvSpPr>
          <p:spPr>
            <a:xfrm>
              <a:off x="8372564" y="5385423"/>
              <a:ext cx="94471" cy="94471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9708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9" grpId="0"/>
      <p:bldP spid="2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96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3351" y="1428750"/>
                <a:ext cx="4712962" cy="3277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Another option would be to use  Heron’s formula.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For triangle with sides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</m:t>
                    </m:r>
                    <m:r>
                      <a:rPr lang="en-GB" sz="2400" i="1" dirty="0" smtClean="0">
                        <a:latin typeface="Cambria Math"/>
                      </a:rPr>
                      <m:t>,</m:t>
                    </m:r>
                    <m:r>
                      <a:rPr lang="en-GB" sz="2400" i="1" dirty="0" smtClean="0">
                        <a:latin typeface="Cambria Math"/>
                      </a:rPr>
                      <m:t>𝑏</m:t>
                    </m:r>
                    <m:r>
                      <a:rPr lang="en-GB" sz="2400" i="1" dirty="0" smtClean="0">
                        <a:latin typeface="Cambria Math"/>
                      </a:rPr>
                      <m:t>,</m:t>
                    </m:r>
                    <m:r>
                      <a:rPr lang="en-GB" sz="2400" i="1" dirty="0" smtClean="0">
                        <a:latin typeface="Cambria Math"/>
                      </a:rPr>
                      <m:t>𝑐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𝑐</m:t>
                            </m:r>
                          </m:e>
                        </m:d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𝑠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𝑎</m:t>
                        </m:r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1" y="1428750"/>
                <a:ext cx="4712962" cy="3277116"/>
              </a:xfrm>
              <a:prstGeom prst="rect">
                <a:avLst/>
              </a:prstGeom>
              <a:blipFill rotWithShape="1">
                <a:blip r:embed="rId3"/>
                <a:stretch>
                  <a:fillRect l="-2070" t="-1487" r="-3364" b="-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5007370" y="669025"/>
            <a:ext cx="3984230" cy="5845600"/>
            <a:chOff x="3883420" y="1107175"/>
            <a:chExt cx="3984230" cy="5845600"/>
          </a:xfrm>
        </p:grpSpPr>
        <p:sp>
          <p:nvSpPr>
            <p:cNvPr id="4" name="Isosceles Triangle 3"/>
            <p:cNvSpPr/>
            <p:nvPr/>
          </p:nvSpPr>
          <p:spPr>
            <a:xfrm>
              <a:off x="3883420" y="1107175"/>
              <a:ext cx="3984230" cy="4842440"/>
            </a:xfrm>
            <a:prstGeom prst="triangle">
              <a:avLst>
                <a:gd name="adj" fmla="val 41154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/>
          <p:cNvSpPr txBox="1"/>
          <p:nvPr/>
        </p:nvSpPr>
        <p:spPr>
          <a:xfrm>
            <a:off x="7147879" y="468970"/>
            <a:ext cx="184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3473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80058" y="9525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3350" y="1073060"/>
                <a:ext cx="9010650" cy="5090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Using Heron’s formula with: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𝑏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𝑐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15</m:t>
                            </m:r>
                          </m:e>
                        </m:rad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𝑠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Area  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15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  <m:f>
                          <m:f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15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000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15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000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15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b="0" dirty="0"/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400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GB" sz="2400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</a:rPr>
                              <m:t>16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9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</a:rPr>
                              <m:t>160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9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</a:rPr>
                              <m:t>144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</a:rPr>
                              <m:t>9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3600" b="1" i="1" smtClean="0">
                        <a:latin typeface="Cambria Math"/>
                      </a:rPr>
                      <m:t>=</m:t>
                    </m:r>
                    <m:r>
                      <a:rPr lang="en-GB" sz="3600" b="1" i="1" smtClean="0">
                        <a:latin typeface="Cambria Math"/>
                      </a:rPr>
                      <m:t>𝟏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" y="1073060"/>
                <a:ext cx="9010650" cy="5090881"/>
              </a:xfrm>
              <a:prstGeom prst="rect">
                <a:avLst/>
              </a:prstGeom>
              <a:blipFill rotWithShape="1">
                <a:blip r:embed="rId3"/>
                <a:stretch>
                  <a:fillRect l="-1083" t="-9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534770" y="5117910"/>
            <a:ext cx="1978926" cy="1064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611538" y="5147478"/>
            <a:ext cx="1978926" cy="1064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513696" y="1591684"/>
            <a:ext cx="3275462" cy="1064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03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  <p:bldP spid="11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1758" y="3048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Awkward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208" y="1619250"/>
            <a:ext cx="3992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What’s the exact area of this triangle?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007370" y="669025"/>
            <a:ext cx="3984230" cy="5845600"/>
            <a:chOff x="3883420" y="1107175"/>
            <a:chExt cx="3984230" cy="5845600"/>
          </a:xfrm>
        </p:grpSpPr>
        <p:sp>
          <p:nvSpPr>
            <p:cNvPr id="12" name="Isosceles Triangle 11"/>
            <p:cNvSpPr/>
            <p:nvPr/>
          </p:nvSpPr>
          <p:spPr>
            <a:xfrm>
              <a:off x="3883420" y="1107175"/>
              <a:ext cx="3984230" cy="4842440"/>
            </a:xfrm>
            <a:prstGeom prst="triangle">
              <a:avLst>
                <a:gd name="adj" fmla="val 41154"/>
              </a:avLst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2971800"/>
                  <a:ext cx="701026" cy="57394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6550" y="2876550"/>
                  <a:ext cx="899798" cy="99873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2722" y="5949615"/>
                  <a:ext cx="899798" cy="100316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75862" y="3415352"/>
                <a:ext cx="819455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6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6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5862" y="3415352"/>
                <a:ext cx="819455" cy="10156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147879" y="468970"/>
            <a:ext cx="184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92072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243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797</Words>
  <Application>Microsoft Office PowerPoint</Application>
  <PresentationFormat>On-screen Show (4:3)</PresentationFormat>
  <Paragraphs>249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Bradley Hand ITC</vt:lpstr>
      <vt:lpstr>Calibri</vt:lpstr>
      <vt:lpstr>Cambria Math</vt:lpstr>
      <vt:lpstr>Comic Sans MS</vt:lpstr>
      <vt:lpstr>Office Theme</vt:lpstr>
      <vt:lpstr>Awkward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 MATERIAL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69</cp:revision>
  <cp:lastPrinted>2018-03-26T06:59:37Z</cp:lastPrinted>
  <dcterms:created xsi:type="dcterms:W3CDTF">2015-10-21T19:40:27Z</dcterms:created>
  <dcterms:modified xsi:type="dcterms:W3CDTF">2020-08-05T20:57:46Z</dcterms:modified>
</cp:coreProperties>
</file>